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75" r:id="rId5"/>
    <p:sldId id="261" r:id="rId6"/>
    <p:sldId id="271" r:id="rId7"/>
    <p:sldId id="262" r:id="rId8"/>
    <p:sldId id="263" r:id="rId9"/>
    <p:sldId id="272" r:id="rId10"/>
    <p:sldId id="264" r:id="rId11"/>
    <p:sldId id="265" r:id="rId12"/>
    <p:sldId id="274" r:id="rId13"/>
    <p:sldId id="267" r:id="rId14"/>
    <p:sldId id="268" r:id="rId15"/>
    <p:sldId id="269" r:id="rId16"/>
  </p:sldIdLst>
  <p:sldSz cx="12192000" cy="6858000"/>
  <p:notesSz cx="6858000" cy="9947275"/>
  <p:embeddedFontLst>
    <p:embeddedFont>
      <p:font typeface="Calibri Light" panose="020F0302020204030204" pitchFamily="34" charset="0"/>
      <p:regular r:id="rId18"/>
      <p:italic r:id="rId19"/>
    </p:embeddedFont>
    <p:embeddedFont>
      <p:font typeface="Bell MT" panose="02020503060305020303" pitchFamily="18" charset="0"/>
      <p:regular r:id="rId20"/>
      <p:bold r:id="rId21"/>
      <p: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Arial Black" panose="020B0A04020102020204" pitchFamily="34" charset="0"/>
      <p:bold r:id="rId27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3" d="100"/>
          <a:sy n="123" d="100"/>
        </p:scale>
        <p:origin x="-114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5" d="100"/>
          <a:sy n="75" d="100"/>
        </p:scale>
        <p:origin x="409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C15A8-5994-4162-954F-29762E4461C1}" type="datetimeFigureOut">
              <a:rPr lang="de-DE" smtClean="0"/>
              <a:t>06.08.2019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787126"/>
            <a:ext cx="5486400" cy="391674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045C4-5F10-4748-B311-4732F1AB4900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3638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265883881"/>
              </p:ext>
            </p:extLst>
          </p:nvPr>
        </p:nvGraphicFramePr>
        <p:xfrm>
          <a:off x="666206" y="5708469"/>
          <a:ext cx="11090819" cy="10809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4" name="CorelDRAW" r:id="rId3" imgW="6805080" imgH="1619280" progId="CorelDraw.Graphic.17">
                  <p:embed/>
                </p:oleObj>
              </mc:Choice>
              <mc:Fallback>
                <p:oleObj name="CorelDRAW" r:id="rId3" imgW="6805080" imgH="1619280" progId="CorelDraw.Graphic.17">
                  <p:embed/>
                  <p:pic>
                    <p:nvPicPr>
                      <p:cNvPr id="12" name="Objekt 1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6206" y="5708469"/>
                        <a:ext cx="11090819" cy="10809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Datumsplatzhalt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5BF1DE3-0618-4D9E-AFD8-3A903008BC12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0D19666-7C20-4821-9636-E77DEA92F572}" type="slidenum">
              <a:rPr lang="de-DE" smtClean="0"/>
              <a:pPr/>
              <a:t>‹#›</a:t>
            </a:fld>
            <a:endParaRPr lang="de-DE" dirty="0"/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000571924"/>
              </p:ext>
            </p:extLst>
          </p:nvPr>
        </p:nvGraphicFramePr>
        <p:xfrm>
          <a:off x="4606925" y="192882"/>
          <a:ext cx="6746875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5" name="CorelDRAW" r:id="rId5" imgW="6747265" imgH="717568" progId="CorelDraw.Graphic.17">
                  <p:embed/>
                </p:oleObj>
              </mc:Choice>
              <mc:Fallback>
                <p:oleObj name="CorelDRAW" r:id="rId5" imgW="6747265" imgH="717568" progId="CorelDraw.Graphic.17">
                  <p:embed/>
                  <p:pic>
                    <p:nvPicPr>
                      <p:cNvPr id="11" name="Objekt 1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6925" y="192882"/>
                        <a:ext cx="6746875" cy="717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Fußzeilenplatzhalt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WEED-EX </a:t>
            </a:r>
            <a:endParaRPr lang="de-DE" dirty="0">
              <a:latin typeface="Bell MT" panose="02020503060305020303" pitchFamily="18" charset="0"/>
            </a:endParaRPr>
          </a:p>
        </p:txBody>
      </p:sp>
      <p:pic>
        <p:nvPicPr>
          <p:cNvPr id="3" name="Grafik 2" descr="Ein Bild, das ClipArt enthält.&#10;&#10;Automatisch generierte Beschreibung">
            <a:extLst>
              <a:ext uri="{FF2B5EF4-FFF2-40B4-BE49-F238E27FC236}">
                <a16:creationId xmlns="" xmlns:a16="http://schemas.microsoft.com/office/drawing/2014/main" id="{64B6F077-D5F7-42AE-B22B-0B8919F1656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30570"/>
            <a:ext cx="3564913" cy="75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95940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DCE2-71C3-4CB9-8471-A8FEEAE97B16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4986688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E4F21-0EBA-4DAD-823C-50A36B83B3D2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0440511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A68DA-9605-41C1-B588-9E9937094ECE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2500198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ABD55-1F6E-4A45-ACE5-7CDCD0C3AD28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7756914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32C0-53A8-4DE1-93F0-1B84653352E4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1616377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CE1F-69B9-407C-9AA2-FCD8A1C1EEE3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0246841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1108C-158D-44C7-A8E1-2E01112D9D4A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4022837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F91B9-EFD5-4C67-A00E-FD12E9A08DD5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2416623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222BE-8ABF-4AA9-8BB8-B0D1741D3837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5065191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A91C-08A9-4DB2-94D5-C6308688A9A9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1036917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D8DF5-FBB4-46D8-813A-751D15339E87}" type="datetime1">
              <a:rPr lang="de-DE" smtClean="0"/>
              <a:t>06.08.2019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dirty="0"/>
              <a:t>WEED-EX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79366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tpac.de/" TargetMode="External"/><Relationship Id="rId2" Type="http://schemas.openxmlformats.org/officeDocument/2006/relationships/hyperlink" Target="mailto:info@witpac.de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611823" y="1696278"/>
            <a:ext cx="8237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Компания «ПАПИЛЛОНС»</a:t>
            </a:r>
            <a:r>
              <a:rPr lang="de-DE" sz="3200" b="1" dirty="0" smtClean="0"/>
              <a:t> </a:t>
            </a:r>
            <a:r>
              <a:rPr lang="ru-RU" sz="3200" b="1" dirty="0" smtClean="0"/>
              <a:t>представляет</a:t>
            </a:r>
            <a:r>
              <a:rPr lang="de-DE" sz="3200" b="1" dirty="0" smtClean="0"/>
              <a:t>:</a:t>
            </a:r>
            <a:endParaRPr lang="de-DE" sz="3200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1</a:t>
            </a:fld>
            <a:endParaRPr lang="de-DE" dirty="0"/>
          </a:p>
        </p:txBody>
      </p:sp>
      <p:pic>
        <p:nvPicPr>
          <p:cNvPr id="6" name="Grafik 5" descr="Ein Bild, das ClipArt enthält.&#10;&#10;Automatisch generierte Beschreibung">
            <a:extLst>
              <a:ext uri="{FF2B5EF4-FFF2-40B4-BE49-F238E27FC236}">
                <a16:creationId xmlns="" xmlns:a16="http://schemas.microsoft.com/office/drawing/2014/main" id="{64B6F077-D5F7-42AE-B22B-0B8919F165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414" y="3039808"/>
            <a:ext cx="6042945" cy="127889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70522" y="3937167"/>
            <a:ext cx="492846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 термотрансфера</a:t>
            </a:r>
            <a:endParaRPr lang="ru-RU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3407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4" name="applause.wav"/>
          </p:stSnd>
        </p:sndAc>
      </p:transition>
    </mc:Choice>
    <mc:Fallback>
      <p:transition spd="slow">
        <p:fade/>
        <p:sndAc>
          <p:stSnd>
            <p:snd r:embed="rId2" name="applau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689113" y="1696278"/>
            <a:ext cx="4356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 smtClean="0"/>
              <a:t>Что такое</a:t>
            </a:r>
            <a:r>
              <a:rPr lang="de-DE" sz="3200" b="1" u="sng" dirty="0" smtClean="0"/>
              <a:t> </a:t>
            </a:r>
            <a:r>
              <a:rPr lang="de-DE" sz="3200" b="1" u="sng" dirty="0" err="1" smtClean="0"/>
              <a:t>Weed</a:t>
            </a:r>
            <a:r>
              <a:rPr lang="de-DE" sz="3200" b="1" u="sng" dirty="0" smtClean="0"/>
              <a:t>-Ex?</a:t>
            </a:r>
            <a:endParaRPr lang="de-DE" sz="3200" b="1" u="sng" dirty="0"/>
          </a:p>
        </p:txBody>
      </p:sp>
      <p:sp>
        <p:nvSpPr>
          <p:cNvPr id="4" name="Textfeld 3"/>
          <p:cNvSpPr txBox="1"/>
          <p:nvPr/>
        </p:nvSpPr>
        <p:spPr>
          <a:xfrm>
            <a:off x="689113" y="2670313"/>
            <a:ext cx="109595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err="1" smtClean="0">
                <a:latin typeface="Arial Black" panose="020B0A04020102020204" pitchFamily="34" charset="0"/>
              </a:rPr>
              <a:t>Weed</a:t>
            </a:r>
            <a:r>
              <a:rPr lang="de-DE" sz="2400" dirty="0" smtClean="0">
                <a:latin typeface="Arial Black" panose="020B0A04020102020204" pitchFamily="34" charset="0"/>
              </a:rPr>
              <a:t>-Ex</a:t>
            </a:r>
            <a:r>
              <a:rPr lang="ru-RU" sz="2400" dirty="0" smtClean="0"/>
              <a:t>®</a:t>
            </a:r>
            <a:r>
              <a:rPr lang="de-DE" sz="2400" dirty="0" smtClean="0"/>
              <a:t> </a:t>
            </a:r>
            <a:r>
              <a:rPr lang="ru-RU" sz="2400" dirty="0" smtClean="0"/>
              <a:t>- инновационная система термопечати</a:t>
            </a:r>
            <a:r>
              <a:rPr lang="de-DE" sz="2400" dirty="0" smtClean="0"/>
              <a:t>, </a:t>
            </a:r>
            <a:r>
              <a:rPr lang="ru-RU" sz="2400" dirty="0" smtClean="0"/>
              <a:t>которая экономит ваше время и трудозатраты</a:t>
            </a:r>
            <a:r>
              <a:rPr lang="de-DE" sz="2400" dirty="0" smtClean="0"/>
              <a:t>. </a:t>
            </a:r>
            <a:r>
              <a:rPr lang="ru-RU" sz="2400" dirty="0" smtClean="0"/>
              <a:t>При меньших материальных потерях</a:t>
            </a:r>
            <a:r>
              <a:rPr lang="de-DE" sz="2400" dirty="0" smtClean="0"/>
              <a:t> </a:t>
            </a:r>
            <a:r>
              <a:rPr lang="ru-RU" sz="2400" dirty="0" smtClean="0"/>
              <a:t>из-за ошибок при удалении лишних сегментов после раскроя</a:t>
            </a:r>
            <a:r>
              <a:rPr lang="de-DE" sz="2400" dirty="0" smtClean="0"/>
              <a:t>, </a:t>
            </a:r>
            <a:r>
              <a:rPr lang="ru-RU" sz="2400" dirty="0" smtClean="0"/>
              <a:t>вы можете увеличить свою работоспособность и принимать самые крупные заказы от своих клиентов.</a:t>
            </a:r>
            <a:endParaRPr lang="de-DE" sz="240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8" name="TextBox 7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64927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3250">
        <p159:morph option="byObject"/>
        <p:sndAc>
          <p:stSnd>
            <p:snd r:embed="rId3" name="drumroll.wav"/>
          </p:stSnd>
        </p:sndAc>
      </p:transition>
    </mc:Choice>
    <mc:Fallback>
      <p:transition spd="slow">
        <p:fade/>
        <p:sndAc>
          <p:stSnd>
            <p:snd r:embed="rId2" name="drumroll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689113" y="1205227"/>
            <a:ext cx="4200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 smtClean="0"/>
              <a:t>Как работает</a:t>
            </a:r>
            <a:r>
              <a:rPr lang="de-DE" sz="3200" b="1" u="sng" dirty="0" smtClean="0"/>
              <a:t> </a:t>
            </a:r>
            <a:r>
              <a:rPr lang="de-DE" sz="3200" b="1" u="sng" dirty="0" err="1" smtClean="0"/>
              <a:t>Weed</a:t>
            </a:r>
            <a:r>
              <a:rPr lang="de-DE" sz="3200" b="1" u="sng" dirty="0" smtClean="0"/>
              <a:t>-Ex:</a:t>
            </a:r>
            <a:endParaRPr lang="de-DE" sz="3200" b="1" u="sng" dirty="0"/>
          </a:p>
        </p:txBody>
      </p:sp>
      <p:sp>
        <p:nvSpPr>
          <p:cNvPr id="4" name="Textfeld 3"/>
          <p:cNvSpPr txBox="1"/>
          <p:nvPr/>
        </p:nvSpPr>
        <p:spPr>
          <a:xfrm>
            <a:off x="550918" y="1853807"/>
            <a:ext cx="964050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   Мы модифицировали нашу серию</a:t>
            </a:r>
            <a:r>
              <a:rPr lang="de-DE" dirty="0" smtClean="0"/>
              <a:t> </a:t>
            </a:r>
            <a:r>
              <a:rPr lang="de-DE" b="1" i="1" dirty="0"/>
              <a:t>Nova-Flex </a:t>
            </a:r>
            <a:r>
              <a:rPr lang="de-DE" b="1" i="1" dirty="0" smtClean="0"/>
              <a:t>Premium</a:t>
            </a:r>
            <a:r>
              <a:rPr lang="ru-RU" b="1" i="1" dirty="0" smtClean="0"/>
              <a:t> </a:t>
            </a:r>
            <a:r>
              <a:rPr lang="de-DE" b="1" i="1" dirty="0" smtClean="0"/>
              <a:t>1000</a:t>
            </a:r>
            <a:r>
              <a:rPr lang="de-DE" i="1" dirty="0" smtClean="0"/>
              <a:t> </a:t>
            </a:r>
            <a:r>
              <a:rPr lang="ru-RU" i="1" dirty="0" smtClean="0"/>
              <a:t>полиэстеровой подложкой толщиной </a:t>
            </a:r>
            <a:r>
              <a:rPr lang="de-DE" dirty="0" smtClean="0"/>
              <a:t>75</a:t>
            </a:r>
            <a:r>
              <a:rPr lang="ru-RU" dirty="0" smtClean="0"/>
              <a:t> микрон вместо стандартной 100-микронной подложки</a:t>
            </a:r>
            <a:r>
              <a:rPr lang="de-DE" dirty="0" smtClean="0"/>
              <a:t>. </a:t>
            </a:r>
            <a:r>
              <a:rPr lang="ru-RU" dirty="0" smtClean="0"/>
              <a:t>Поверх первой подложки мы добавили еще одну подложку, которая также имеет толщину 75 микрон</a:t>
            </a:r>
            <a:r>
              <a:rPr lang="de-DE" dirty="0" smtClean="0"/>
              <a:t>.</a:t>
            </a:r>
            <a:endParaRPr lang="ru-RU" dirty="0" smtClean="0"/>
          </a:p>
          <a:p>
            <a:endParaRPr lang="de-DE" dirty="0"/>
          </a:p>
          <a:p>
            <a:r>
              <a:rPr lang="ru-RU" dirty="0" smtClean="0"/>
              <a:t>     Перед раскроем </a:t>
            </a:r>
            <a:r>
              <a:rPr lang="ru-RU" dirty="0"/>
              <a:t>вашего </a:t>
            </a:r>
            <a:r>
              <a:rPr lang="ru-RU" dirty="0" smtClean="0"/>
              <a:t>изображения в режущем плоттере поставляемое с термопленками </a:t>
            </a:r>
            <a:r>
              <a:rPr lang="en-US" dirty="0" smtClean="0"/>
              <a:t>Nova-flex </a:t>
            </a:r>
            <a:r>
              <a:rPr lang="en-US" b="1" dirty="0" smtClean="0"/>
              <a:t>Weed-Ex</a:t>
            </a:r>
            <a:r>
              <a:rPr lang="en-US" dirty="0" smtClean="0"/>
              <a:t> </a:t>
            </a:r>
            <a:r>
              <a:rPr lang="ru-RU" dirty="0" smtClean="0"/>
              <a:t>ПО </a:t>
            </a:r>
            <a:r>
              <a:rPr lang="ru-RU" b="1" dirty="0" err="1"/>
              <a:t>CoCut</a:t>
            </a:r>
            <a:r>
              <a:rPr lang="ru-RU" b="1" dirty="0"/>
              <a:t> </a:t>
            </a:r>
            <a:r>
              <a:rPr lang="ru-RU" b="1" dirty="0" err="1"/>
              <a:t>Professional</a:t>
            </a:r>
            <a:r>
              <a:rPr lang="ru-RU" dirty="0"/>
              <a:t> </a:t>
            </a:r>
            <a:r>
              <a:rPr lang="ru-RU" dirty="0" smtClean="0"/>
              <a:t>распознает его внутренние </a:t>
            </a:r>
            <a:r>
              <a:rPr lang="ru-RU" dirty="0"/>
              <a:t>и </a:t>
            </a:r>
            <a:r>
              <a:rPr lang="ru-RU" dirty="0" smtClean="0"/>
              <a:t>внешние контуры.</a:t>
            </a:r>
            <a:endParaRPr lang="en-US" dirty="0" smtClean="0"/>
          </a:p>
          <a:p>
            <a:endParaRPr lang="en-US" dirty="0"/>
          </a:p>
          <a:p>
            <a:r>
              <a:rPr lang="ru-RU" dirty="0" smtClean="0"/>
              <a:t>     Во </a:t>
            </a:r>
            <a:r>
              <a:rPr lang="ru-RU" dirty="0"/>
              <a:t>время </a:t>
            </a:r>
            <a:r>
              <a:rPr lang="ru-RU" dirty="0" smtClean="0"/>
              <a:t>раскроя </a:t>
            </a:r>
            <a:r>
              <a:rPr lang="ru-RU" dirty="0"/>
              <a:t>система автоматически </a:t>
            </a:r>
            <a:r>
              <a:rPr lang="ru-RU" dirty="0" smtClean="0"/>
              <a:t>вырезает </a:t>
            </a:r>
            <a:r>
              <a:rPr lang="ru-RU" dirty="0"/>
              <a:t>эти </a:t>
            </a:r>
            <a:r>
              <a:rPr lang="ru-RU" dirty="0" smtClean="0"/>
              <a:t>внутренние </a:t>
            </a:r>
            <a:r>
              <a:rPr lang="ru-RU" dirty="0"/>
              <a:t>и </a:t>
            </a:r>
            <a:r>
              <a:rPr lang="ru-RU" dirty="0" smtClean="0"/>
              <a:t>внешние </a:t>
            </a:r>
            <a:r>
              <a:rPr lang="ru-RU" dirty="0"/>
              <a:t>контуры с </a:t>
            </a:r>
            <a:r>
              <a:rPr lang="ru-RU" dirty="0" smtClean="0"/>
              <a:t>настроенными </a:t>
            </a:r>
            <a:r>
              <a:rPr lang="ru-RU" dirty="0"/>
              <a:t>давлением и скоростью за один проход. </a:t>
            </a:r>
            <a:r>
              <a:rPr lang="ru-RU" dirty="0" smtClean="0"/>
              <a:t>При этом, внутренние контуры вырезаются дважды. Теперь </a:t>
            </a:r>
            <a:r>
              <a:rPr lang="ru-RU" dirty="0"/>
              <a:t>вы можете </a:t>
            </a:r>
            <a:r>
              <a:rPr lang="ru-RU" dirty="0" smtClean="0"/>
              <a:t>удалить ненужные внешние сегменты аппликации.</a:t>
            </a:r>
            <a:r>
              <a:rPr lang="de-DE" dirty="0" smtClean="0"/>
              <a:t> </a:t>
            </a:r>
            <a:r>
              <a:rPr lang="ru-RU" dirty="0" smtClean="0"/>
              <a:t>После этого удалите вторую 75-микронную подложку с первой</a:t>
            </a:r>
            <a:r>
              <a:rPr lang="de-DE" dirty="0" smtClean="0"/>
              <a:t>. </a:t>
            </a:r>
            <a:r>
              <a:rPr lang="ru-RU" dirty="0" smtClean="0"/>
              <a:t>Внутренние части вашего изображения останутся на первой подложке</a:t>
            </a:r>
            <a:r>
              <a:rPr lang="de-DE" dirty="0" smtClean="0"/>
              <a:t>.</a:t>
            </a:r>
            <a:endParaRPr lang="ru-RU" dirty="0" smtClean="0"/>
          </a:p>
          <a:p>
            <a:endParaRPr lang="ru-RU" dirty="0"/>
          </a:p>
          <a:p>
            <a:pPr lvl="1"/>
            <a:r>
              <a:rPr lang="ru-RU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Внимание! ПО </a:t>
            </a:r>
            <a:r>
              <a:rPr lang="en-US" sz="12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CoCut</a:t>
            </a:r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Professional </a:t>
            </a:r>
            <a:r>
              <a:rPr lang="ru-RU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создано для максимального удобства в работе с термопленками и экономии времени. Вы можете настроить, также, стандартное ПО, которое поставляется </a:t>
            </a:r>
            <a:r>
              <a:rPr lang="ru-RU" sz="1200" b="1" dirty="0" smtClean="0">
                <a:solidFill>
                  <a:schemeClr val="accent5">
                    <a:lumMod val="75000"/>
                  </a:schemeClr>
                </a:solidFill>
              </a:rPr>
              <a:t>с вашим режущим плоттером, на двойной раскрой внутренних сегментов </a:t>
            </a:r>
            <a:r>
              <a:rPr lang="ru-RU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аппликации. </a:t>
            </a:r>
            <a:endParaRPr lang="de-DE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3</a:t>
            </a:fld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077" y="1037779"/>
            <a:ext cx="2682245" cy="75895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43749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689113" y="1434668"/>
            <a:ext cx="10959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Какое оборудование вам понадобится для работы с </a:t>
            </a:r>
            <a:r>
              <a:rPr lang="de-DE" sz="2800" b="1" u="sng" dirty="0" err="1" smtClean="0"/>
              <a:t>Weed</a:t>
            </a:r>
            <a:r>
              <a:rPr lang="de-DE" sz="2800" b="1" u="sng" dirty="0" smtClean="0"/>
              <a:t>-Ex</a:t>
            </a:r>
            <a:r>
              <a:rPr lang="de-DE" sz="2800" b="1" u="sng" dirty="0"/>
              <a:t>?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89113" y="2213113"/>
            <a:ext cx="109595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ru-RU" sz="2400" dirty="0"/>
              <a:t>К</a:t>
            </a:r>
            <a:r>
              <a:rPr lang="ru-RU" sz="2400" dirty="0" smtClean="0"/>
              <a:t>ачественное режущее оборудование</a:t>
            </a:r>
            <a:r>
              <a:rPr lang="de-DE" sz="2400" dirty="0" smtClean="0"/>
              <a:t> (</a:t>
            </a:r>
            <a:r>
              <a:rPr lang="ru-RU" sz="2400" dirty="0" smtClean="0"/>
              <a:t>рекомендуется использовать нож для </a:t>
            </a:r>
            <a:r>
              <a:rPr lang="ru-RU" sz="2400" dirty="0" err="1" smtClean="0"/>
              <a:t>флока</a:t>
            </a:r>
            <a:r>
              <a:rPr lang="ru-RU" sz="2400" dirty="0" smtClean="0"/>
              <a:t> (угол заточки 60</a:t>
            </a:r>
            <a:r>
              <a:rPr lang="en-US" sz="2400" dirty="0"/>
              <a:t>˚</a:t>
            </a:r>
            <a:r>
              <a:rPr lang="de-DE" sz="2400" dirty="0" smtClean="0"/>
              <a:t>)</a:t>
            </a:r>
            <a:r>
              <a:rPr lang="ru-RU" sz="2400" dirty="0" smtClean="0"/>
              <a:t> </a:t>
            </a:r>
            <a:endParaRPr lang="ru-RU" dirty="0" smtClean="0"/>
          </a:p>
          <a:p>
            <a:pPr lvl="5"/>
            <a:r>
              <a:rPr lang="ru-RU" dirty="0" smtClean="0"/>
              <a:t>* протестировано со всеми известными на рынке марками режущих плоттеров. С китайскими </a:t>
            </a:r>
            <a:r>
              <a:rPr lang="en-US" dirty="0" smtClean="0"/>
              <a:t>no-name </a:t>
            </a:r>
            <a:r>
              <a:rPr lang="ru-RU" dirty="0" smtClean="0"/>
              <a:t>не тестировалось. Нужны пробы.</a:t>
            </a:r>
            <a:endParaRPr lang="de-DE" dirty="0"/>
          </a:p>
          <a:p>
            <a:pPr marL="457200" indent="-457200">
              <a:buAutoNum type="arabicPeriod"/>
            </a:pPr>
            <a:r>
              <a:rPr lang="ru-RU" sz="2400" i="1" dirty="0" err="1" smtClean="0"/>
              <a:t>Тех.параметры</a:t>
            </a:r>
            <a:r>
              <a:rPr lang="ru-RU" sz="2400" b="1" i="1" dirty="0" smtClean="0"/>
              <a:t> </a:t>
            </a:r>
            <a:r>
              <a:rPr lang="de-DE" sz="2400" b="1" i="1" dirty="0" smtClean="0"/>
              <a:t>Nova-Flex-Premium</a:t>
            </a:r>
            <a:r>
              <a:rPr lang="ru-RU" sz="2400" b="1" i="1" dirty="0" smtClean="0"/>
              <a:t> </a:t>
            </a:r>
            <a:r>
              <a:rPr lang="ru-RU" sz="2400" dirty="0" smtClean="0"/>
              <a:t>объединены в карте с </a:t>
            </a:r>
            <a:r>
              <a:rPr lang="de-DE" sz="2400" b="1" i="1" dirty="0" err="1" smtClean="0"/>
              <a:t>Weed</a:t>
            </a:r>
            <a:r>
              <a:rPr lang="de-DE" sz="2400" b="1" i="1" dirty="0" smtClean="0"/>
              <a:t>-Ex</a:t>
            </a:r>
            <a:r>
              <a:rPr lang="de-DE" sz="2400" i="1" dirty="0" smtClean="0"/>
              <a:t> </a:t>
            </a:r>
            <a:r>
              <a:rPr lang="de-DE" sz="2400" dirty="0" smtClean="0"/>
              <a:t>(</a:t>
            </a:r>
            <a:r>
              <a:rPr lang="ru-RU" sz="2400" dirty="0" smtClean="0"/>
              <a:t>смотрите цветовую карту</a:t>
            </a:r>
            <a:r>
              <a:rPr lang="de-DE" sz="2400" dirty="0" smtClean="0"/>
              <a:t>)</a:t>
            </a:r>
            <a:endParaRPr lang="de-DE" sz="2400" dirty="0"/>
          </a:p>
          <a:p>
            <a:pPr marL="457200" indent="-457200">
              <a:buAutoNum type="arabicPeriod"/>
            </a:pPr>
            <a:r>
              <a:rPr lang="ru-RU" sz="2400" dirty="0" smtClean="0"/>
              <a:t>Программное обеспечение </a:t>
            </a:r>
            <a:r>
              <a:rPr lang="de-DE" sz="2400" b="1" i="1" dirty="0" err="1" smtClean="0"/>
              <a:t>CoCut</a:t>
            </a:r>
            <a:r>
              <a:rPr lang="de-DE" sz="2400" b="1" i="1" dirty="0" smtClean="0"/>
              <a:t> </a:t>
            </a:r>
            <a:r>
              <a:rPr lang="de-DE" sz="2400" b="1" i="1" dirty="0"/>
              <a:t>Professional </a:t>
            </a:r>
            <a:r>
              <a:rPr lang="de-DE" sz="2400" i="1" dirty="0"/>
              <a:t>2015/ </a:t>
            </a:r>
            <a:r>
              <a:rPr lang="de-DE" sz="2400" i="1" dirty="0" smtClean="0"/>
              <a:t>2017</a:t>
            </a:r>
            <a:r>
              <a:rPr lang="ru-RU" sz="2400" i="1" dirty="0" smtClean="0"/>
              <a:t> для быстрого и удобного раскроя серии </a:t>
            </a:r>
            <a:r>
              <a:rPr lang="en-US" sz="2400" b="1" i="1" dirty="0" smtClean="0"/>
              <a:t>Weed-Ex</a:t>
            </a:r>
            <a:endParaRPr lang="de-DE" sz="2400" b="1" i="1" dirty="0"/>
          </a:p>
        </p:txBody>
      </p:sp>
      <p:sp>
        <p:nvSpPr>
          <p:cNvPr id="6" name="Textfeld 5"/>
          <p:cNvSpPr txBox="1"/>
          <p:nvPr/>
        </p:nvSpPr>
        <p:spPr>
          <a:xfrm>
            <a:off x="875092" y="5303450"/>
            <a:ext cx="10012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Внимание</a:t>
            </a:r>
            <a:r>
              <a:rPr lang="de-DE" dirty="0" smtClean="0"/>
              <a:t>: </a:t>
            </a:r>
            <a:r>
              <a:rPr lang="ru-RU" dirty="0" smtClean="0"/>
              <a:t>те</a:t>
            </a:r>
            <a:r>
              <a:rPr lang="de-DE" dirty="0" smtClean="0"/>
              <a:t>, </a:t>
            </a:r>
            <a:r>
              <a:rPr lang="ru-RU" dirty="0" smtClean="0"/>
              <a:t>кто уже использует</a:t>
            </a:r>
            <a:r>
              <a:rPr lang="de-DE" dirty="0" smtClean="0"/>
              <a:t> </a:t>
            </a:r>
            <a:r>
              <a:rPr lang="de-DE" b="1" i="1" dirty="0" err="1"/>
              <a:t>CoCut</a:t>
            </a:r>
            <a:r>
              <a:rPr lang="de-DE" b="1" i="1" dirty="0"/>
              <a:t> </a:t>
            </a:r>
            <a:r>
              <a:rPr lang="de-DE" b="1" i="1" dirty="0" smtClean="0"/>
              <a:t>Pro</a:t>
            </a:r>
            <a:r>
              <a:rPr lang="ru-RU" b="1" i="1" dirty="0" smtClean="0"/>
              <a:t>,</a:t>
            </a:r>
            <a:r>
              <a:rPr lang="de-DE" b="1" dirty="0" smtClean="0"/>
              <a:t> </a:t>
            </a:r>
            <a:r>
              <a:rPr lang="ru-RU" dirty="0" smtClean="0"/>
              <a:t>найдут</a:t>
            </a:r>
            <a:r>
              <a:rPr lang="de-DE" dirty="0" smtClean="0"/>
              <a:t> </a:t>
            </a:r>
            <a:r>
              <a:rPr lang="ru-RU" dirty="0" smtClean="0"/>
              <a:t>плагин </a:t>
            </a:r>
            <a:r>
              <a:rPr lang="de-DE" b="1" i="1" dirty="0" err="1" smtClean="0"/>
              <a:t>Weed</a:t>
            </a:r>
            <a:r>
              <a:rPr lang="de-DE" b="1" i="1" dirty="0" smtClean="0"/>
              <a:t>-Ex</a:t>
            </a:r>
            <a:r>
              <a:rPr lang="ru-RU" i="1" dirty="0" smtClean="0"/>
              <a:t> </a:t>
            </a:r>
            <a:r>
              <a:rPr lang="ru-RU" dirty="0" smtClean="0"/>
              <a:t>в последних обновлениях ПО.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9" name="TextBox 8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58396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968081" y="1696278"/>
            <a:ext cx="74629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 smtClean="0"/>
              <a:t>Подробнее о том, как </a:t>
            </a:r>
            <a:r>
              <a:rPr lang="ru-RU" sz="3200" b="1" u="sng" dirty="0"/>
              <a:t>работает </a:t>
            </a:r>
            <a:r>
              <a:rPr lang="ru-RU" sz="3200" b="1" u="sng" dirty="0" err="1" smtClean="0"/>
              <a:t>Weed-Ex</a:t>
            </a:r>
            <a:endParaRPr lang="de-DE" sz="3200" b="1" u="sng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7" name="TextBox 6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59933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209227" y="1197523"/>
            <a:ext cx="1150041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/>
              <a:t>При первоначальной установке, пожалуйста, убедитесь, </a:t>
            </a:r>
            <a:r>
              <a:rPr lang="ru-RU" sz="2200" b="1" dirty="0" smtClean="0"/>
              <a:t>что вы</a:t>
            </a:r>
            <a:endParaRPr lang="ru-RU" sz="2200" b="1" dirty="0"/>
          </a:p>
          <a:p>
            <a:r>
              <a:rPr lang="ru-RU" sz="2200" b="1" dirty="0" smtClean="0"/>
              <a:t>выбрали подходящий </a:t>
            </a:r>
            <a:r>
              <a:rPr lang="ru-RU" sz="2200" b="1" dirty="0"/>
              <a:t>драйвер для вашего </a:t>
            </a:r>
            <a:r>
              <a:rPr lang="ru-RU" sz="2200" b="1" dirty="0" smtClean="0"/>
              <a:t>плоттера</a:t>
            </a:r>
          </a:p>
          <a:p>
            <a:pPr algn="r"/>
            <a:r>
              <a:rPr lang="ru-RU" dirty="0"/>
              <a:t>Например: мы используем </a:t>
            </a:r>
            <a:r>
              <a:rPr lang="ru-RU" dirty="0" smtClean="0"/>
              <a:t>плоттер </a:t>
            </a:r>
            <a:r>
              <a:rPr lang="ru-RU" dirty="0" err="1" smtClean="0"/>
              <a:t>Summa</a:t>
            </a:r>
            <a:r>
              <a:rPr lang="ru-RU" dirty="0" smtClean="0"/>
              <a:t> </a:t>
            </a:r>
            <a:r>
              <a:rPr lang="ru-RU" dirty="0"/>
              <a:t>D60-R. Для правильного </a:t>
            </a:r>
            <a:r>
              <a:rPr lang="ru-RU" dirty="0" smtClean="0"/>
              <a:t>драйвера </a:t>
            </a:r>
            <a:r>
              <a:rPr lang="ru-RU" dirty="0"/>
              <a:t>мы выбираем «</a:t>
            </a:r>
            <a:r>
              <a:rPr lang="ru-RU" dirty="0" err="1"/>
              <a:t>Summa</a:t>
            </a:r>
            <a:r>
              <a:rPr lang="ru-RU" dirty="0"/>
              <a:t> D60-R»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6</a:t>
            </a:fld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4173" y="2370959"/>
            <a:ext cx="7738027" cy="43505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74902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543339" y="1273522"/>
            <a:ext cx="92129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ru-RU" sz="2200" dirty="0" smtClean="0"/>
              <a:t>Установите рулон пленки</a:t>
            </a:r>
            <a:r>
              <a:rPr lang="de-DE" sz="2200" dirty="0" smtClean="0"/>
              <a:t> </a:t>
            </a:r>
            <a:r>
              <a:rPr lang="de-DE" sz="2200" b="1" i="1" dirty="0" err="1" smtClean="0"/>
              <a:t>Weed</a:t>
            </a:r>
            <a:r>
              <a:rPr lang="de-DE" sz="2200" b="1" i="1" dirty="0" smtClean="0"/>
              <a:t>-Ex</a:t>
            </a:r>
            <a:r>
              <a:rPr lang="de-DE" sz="2200" dirty="0" smtClean="0"/>
              <a:t> </a:t>
            </a:r>
            <a:r>
              <a:rPr lang="ru-RU" sz="2200" dirty="0" smtClean="0"/>
              <a:t>в ваш плоттер.</a:t>
            </a:r>
            <a:endParaRPr lang="de-DE" sz="2200" dirty="0"/>
          </a:p>
          <a:p>
            <a:pPr marL="457200" indent="-457200">
              <a:buAutoNum type="arabicPeriod"/>
            </a:pPr>
            <a:r>
              <a:rPr lang="ru-RU" sz="2200" dirty="0" smtClean="0"/>
              <a:t>Откройте</a:t>
            </a:r>
            <a:r>
              <a:rPr lang="de-DE" sz="2200" b="1" dirty="0" smtClean="0"/>
              <a:t> </a:t>
            </a:r>
            <a:r>
              <a:rPr lang="de-DE" sz="2200" b="1" dirty="0" err="1"/>
              <a:t>CorelDraw</a:t>
            </a:r>
            <a:r>
              <a:rPr lang="de-DE" sz="2200" b="1" dirty="0"/>
              <a:t> </a:t>
            </a:r>
            <a:r>
              <a:rPr lang="ru-RU" sz="2200" dirty="0" smtClean="0"/>
              <a:t>и вашу картинку в зеркальном отображении.</a:t>
            </a:r>
            <a:endParaRPr lang="de-DE" sz="2200" dirty="0"/>
          </a:p>
          <a:p>
            <a:pPr marL="457200" indent="-457200">
              <a:buAutoNum type="arabicPeriod"/>
            </a:pPr>
            <a:r>
              <a:rPr lang="ru-RU" sz="2200" dirty="0" smtClean="0"/>
              <a:t>Кликните на плагин</a:t>
            </a:r>
            <a:r>
              <a:rPr lang="de-DE" sz="2200" dirty="0" smtClean="0"/>
              <a:t> </a:t>
            </a:r>
            <a:r>
              <a:rPr lang="de-DE" sz="2200" b="1" i="1" dirty="0"/>
              <a:t>CoCut Professional </a:t>
            </a:r>
            <a:r>
              <a:rPr lang="de-DE" sz="2200" b="1" i="1" dirty="0" smtClean="0"/>
              <a:t>2015</a:t>
            </a:r>
            <a:r>
              <a:rPr lang="ru-RU" sz="2200" b="1" i="1" dirty="0" smtClean="0"/>
              <a:t>.</a:t>
            </a:r>
            <a:endParaRPr lang="de-DE" sz="2200" b="1" i="1" dirty="0"/>
          </a:p>
          <a:p>
            <a:pPr lvl="1"/>
            <a:r>
              <a:rPr lang="ru-RU" sz="2200" dirty="0" smtClean="0"/>
              <a:t>Вы можете импортировать вашу картинку</a:t>
            </a:r>
            <a:r>
              <a:rPr lang="de-DE" sz="2200" dirty="0" smtClean="0"/>
              <a:t> </a:t>
            </a:r>
            <a:r>
              <a:rPr lang="ru-RU" sz="2200" dirty="0"/>
              <a:t>в</a:t>
            </a:r>
            <a:r>
              <a:rPr lang="de-DE" sz="2200" dirty="0" smtClean="0"/>
              <a:t> </a:t>
            </a:r>
            <a:r>
              <a:rPr lang="de-DE" sz="2200" b="1" dirty="0"/>
              <a:t>CoCut</a:t>
            </a:r>
            <a:r>
              <a:rPr lang="de-DE" sz="2200" dirty="0"/>
              <a:t> </a:t>
            </a:r>
            <a:r>
              <a:rPr lang="ru-RU" sz="2200" dirty="0" smtClean="0"/>
              <a:t>напрямую.</a:t>
            </a:r>
            <a:endParaRPr lang="de-DE" sz="220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7</a:t>
            </a:fld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1313" y="2843182"/>
            <a:ext cx="6399557" cy="35979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62468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543339" y="1358348"/>
            <a:ext cx="6445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 startAt="4"/>
            </a:pPr>
            <a:r>
              <a:rPr lang="ru-RU" sz="2400" dirty="0" smtClean="0"/>
              <a:t>Программа</a:t>
            </a:r>
            <a:r>
              <a:rPr lang="de-DE" sz="2400" dirty="0" smtClean="0"/>
              <a:t> </a:t>
            </a:r>
            <a:r>
              <a:rPr lang="de-DE" sz="2400" b="1" dirty="0"/>
              <a:t>CoCut Professional </a:t>
            </a:r>
            <a:r>
              <a:rPr lang="ru-RU" sz="2400" dirty="0" smtClean="0"/>
              <a:t>открывается</a:t>
            </a:r>
            <a:r>
              <a:rPr lang="de-DE" sz="2400" dirty="0" smtClean="0"/>
              <a:t>:</a:t>
            </a:r>
            <a:endParaRPr lang="de-DE" sz="2400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8</a:t>
            </a:fld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965" y="2171077"/>
            <a:ext cx="6571836" cy="36948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8544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543339" y="1358348"/>
            <a:ext cx="109595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 startAt="6"/>
            </a:pPr>
            <a:r>
              <a:rPr lang="ru-RU" sz="2400" dirty="0" smtClean="0"/>
              <a:t>Кликните вкладку</a:t>
            </a:r>
            <a:r>
              <a:rPr lang="de-DE" sz="2400" dirty="0" smtClean="0"/>
              <a:t> </a:t>
            </a:r>
            <a:r>
              <a:rPr lang="de-DE" sz="2400" b="1" dirty="0">
                <a:solidFill>
                  <a:srgbClr val="FF0000"/>
                </a:solidFill>
              </a:rPr>
              <a:t>&lt;Makros&gt;</a:t>
            </a:r>
          </a:p>
          <a:p>
            <a:r>
              <a:rPr lang="de-DE" sz="2400" b="1" dirty="0">
                <a:solidFill>
                  <a:srgbClr val="FF0000"/>
                </a:solidFill>
              </a:rPr>
              <a:t>	</a:t>
            </a:r>
            <a:r>
              <a:rPr lang="de-DE" sz="2400" dirty="0" smtClean="0"/>
              <a:t>(</a:t>
            </a:r>
            <a:r>
              <a:rPr lang="ru-RU" sz="2400" dirty="0" smtClean="0"/>
              <a:t>внутренние и внешние контуры распознаны программой</a:t>
            </a:r>
            <a:r>
              <a:rPr lang="de-DE" sz="2400" dirty="0" smtClean="0"/>
              <a:t>) </a:t>
            </a:r>
            <a:endParaRPr lang="de-DE" sz="2400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9</a:t>
            </a:fld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173" y="2449286"/>
            <a:ext cx="6899093" cy="3878846"/>
          </a:xfrm>
          <a:prstGeom prst="rect">
            <a:avLst/>
          </a:prstGeom>
        </p:spPr>
      </p:pic>
      <p:sp>
        <p:nvSpPr>
          <p:cNvPr id="3" name="Pfeil nach oben 2"/>
          <p:cNvSpPr/>
          <p:nvPr/>
        </p:nvSpPr>
        <p:spPr>
          <a:xfrm rot="4025412">
            <a:off x="8781349" y="4111896"/>
            <a:ext cx="439434" cy="868911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" name="TextBox 5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80384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543339" y="1358348"/>
            <a:ext cx="4902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/>
              <a:t>6.   </a:t>
            </a:r>
            <a:r>
              <a:rPr lang="ru-RU" sz="2400" dirty="0" smtClean="0"/>
              <a:t>Кликните кнопку</a:t>
            </a:r>
            <a:r>
              <a:rPr lang="de-DE" sz="2400" dirty="0" smtClean="0"/>
              <a:t> </a:t>
            </a:r>
            <a:r>
              <a:rPr lang="de-DE" sz="2400" b="1" dirty="0" err="1" smtClean="0"/>
              <a:t>WeedEx</a:t>
            </a:r>
            <a:r>
              <a:rPr lang="de-DE" sz="2400" b="1" dirty="0"/>
              <a:t> </a:t>
            </a:r>
            <a:r>
              <a:rPr lang="de-DE" sz="2400" b="1" dirty="0" smtClean="0"/>
              <a:t>Cut:</a:t>
            </a:r>
            <a:endParaRPr lang="de-DE" sz="2400" b="1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10</a:t>
            </a:fld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1522" y="2094893"/>
            <a:ext cx="6306792" cy="3545839"/>
          </a:xfrm>
          <a:prstGeom prst="rect">
            <a:avLst/>
          </a:prstGeom>
        </p:spPr>
      </p:pic>
      <p:sp>
        <p:nvSpPr>
          <p:cNvPr id="6" name="Pfeil nach oben 5"/>
          <p:cNvSpPr/>
          <p:nvPr/>
        </p:nvSpPr>
        <p:spPr>
          <a:xfrm rot="1324622">
            <a:off x="8748781" y="3222529"/>
            <a:ext cx="555300" cy="969763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Box 6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8745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543339" y="1252212"/>
            <a:ext cx="10339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 startAt="7"/>
            </a:pPr>
            <a:r>
              <a:rPr lang="ru-RU" sz="2400" dirty="0" smtClean="0"/>
              <a:t>Откроется окно настроек</a:t>
            </a:r>
            <a:r>
              <a:rPr lang="de-DE" sz="2400" dirty="0" smtClean="0"/>
              <a:t> (</a:t>
            </a:r>
            <a:r>
              <a:rPr lang="ru-RU" sz="2400" dirty="0" smtClean="0"/>
              <a:t>выберите низкое давление</a:t>
            </a:r>
            <a:r>
              <a:rPr lang="de-DE" sz="2400" dirty="0" smtClean="0"/>
              <a:t>; </a:t>
            </a:r>
            <a:r>
              <a:rPr lang="de-DE" sz="2400" dirty="0"/>
              <a:t>Summa D60-R </a:t>
            </a:r>
            <a:r>
              <a:rPr lang="de-DE" sz="2400" dirty="0" smtClean="0"/>
              <a:t>ca.</a:t>
            </a:r>
            <a:r>
              <a:rPr lang="ru-RU" sz="2400" dirty="0" smtClean="0"/>
              <a:t> давление 80 г и скорость</a:t>
            </a:r>
            <a:r>
              <a:rPr lang="de-DE" sz="2400" dirty="0" smtClean="0"/>
              <a:t> </a:t>
            </a:r>
            <a:r>
              <a:rPr lang="de-DE" sz="2400" dirty="0"/>
              <a:t>300 </a:t>
            </a:r>
            <a:r>
              <a:rPr lang="ru-RU" sz="2400" dirty="0" smtClean="0"/>
              <a:t>мм</a:t>
            </a:r>
            <a:r>
              <a:rPr lang="de-DE" sz="2400" dirty="0" smtClean="0"/>
              <a:t>/</a:t>
            </a:r>
            <a:r>
              <a:rPr lang="ru-RU" sz="2400" dirty="0" smtClean="0"/>
              <a:t>с</a:t>
            </a:r>
            <a:r>
              <a:rPr lang="de-DE" sz="2400" dirty="0" smtClean="0"/>
              <a:t>)</a:t>
            </a:r>
            <a:endParaRPr lang="de-DE" sz="2400" dirty="0"/>
          </a:p>
          <a:p>
            <a:pPr marL="457200" indent="-457200">
              <a:buFontTx/>
              <a:buAutoNum type="arabicPeriod" startAt="7"/>
            </a:pPr>
            <a:r>
              <a:rPr lang="ru-RU" sz="2400" dirty="0" smtClean="0"/>
              <a:t>После </a:t>
            </a:r>
            <a:r>
              <a:rPr lang="ru-RU" sz="2400" dirty="0"/>
              <a:t>выбора количества </a:t>
            </a:r>
            <a:r>
              <a:rPr lang="ru-RU" sz="2400" dirty="0" smtClean="0"/>
              <a:t>копий кликните</a:t>
            </a:r>
            <a:r>
              <a:rPr lang="de-DE" sz="2400" dirty="0" smtClean="0"/>
              <a:t> </a:t>
            </a:r>
            <a:r>
              <a:rPr lang="de-DE" sz="2400" dirty="0">
                <a:solidFill>
                  <a:srgbClr val="FF0000"/>
                </a:solidFill>
              </a:rPr>
              <a:t>&lt;Output</a:t>
            </a:r>
            <a:r>
              <a:rPr lang="de-DE" sz="2400" dirty="0" smtClean="0">
                <a:solidFill>
                  <a:srgbClr val="FF0000"/>
                </a:solidFill>
              </a:rPr>
              <a:t>&gt;</a:t>
            </a:r>
            <a:r>
              <a:rPr lang="ru-RU" sz="2400" dirty="0" smtClean="0">
                <a:solidFill>
                  <a:srgbClr val="FF0000"/>
                </a:solidFill>
              </a:rPr>
              <a:t> (</a:t>
            </a:r>
            <a:r>
              <a:rPr lang="de-DE" sz="2400" dirty="0" smtClean="0">
                <a:solidFill>
                  <a:srgbClr val="FF0000"/>
                </a:solidFill>
              </a:rPr>
              <a:t>&lt;</a:t>
            </a:r>
            <a:r>
              <a:rPr lang="ru-RU" sz="2400" dirty="0" smtClean="0">
                <a:solidFill>
                  <a:srgbClr val="FF0000"/>
                </a:solidFill>
              </a:rPr>
              <a:t>Выход</a:t>
            </a:r>
            <a:r>
              <a:rPr lang="de-DE" sz="2400" dirty="0" smtClean="0">
                <a:solidFill>
                  <a:srgbClr val="FF0000"/>
                </a:solidFill>
              </a:rPr>
              <a:t>&gt;</a:t>
            </a:r>
            <a:r>
              <a:rPr lang="ru-RU" sz="2400" dirty="0" smtClean="0">
                <a:solidFill>
                  <a:srgbClr val="FF0000"/>
                </a:solidFill>
              </a:rPr>
              <a:t>)</a:t>
            </a:r>
            <a:endParaRPr lang="de-DE" sz="2400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11</a:t>
            </a:fld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1664" y="2640320"/>
            <a:ext cx="6479071" cy="3642699"/>
          </a:xfrm>
          <a:prstGeom prst="rect">
            <a:avLst/>
          </a:prstGeom>
        </p:spPr>
      </p:pic>
      <p:sp>
        <p:nvSpPr>
          <p:cNvPr id="7" name="Ellipse 6"/>
          <p:cNvSpPr/>
          <p:nvPr/>
        </p:nvSpPr>
        <p:spPr>
          <a:xfrm>
            <a:off x="5685183" y="3741896"/>
            <a:ext cx="874643" cy="47707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" name="Pfeil nach oben 5"/>
          <p:cNvSpPr/>
          <p:nvPr/>
        </p:nvSpPr>
        <p:spPr>
          <a:xfrm rot="10800000">
            <a:off x="5127170" y="4988379"/>
            <a:ext cx="376453" cy="702696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8" name="TextBox 7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90089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689113" y="1146731"/>
            <a:ext cx="616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/>
              <a:t>Общие </a:t>
            </a:r>
            <a:r>
              <a:rPr lang="ru-RU" sz="3200" b="1" u="sng" dirty="0" smtClean="0"/>
              <a:t>советы</a:t>
            </a:r>
            <a:r>
              <a:rPr lang="de-DE" sz="3200" b="1" u="sng" dirty="0" smtClean="0"/>
              <a:t>:</a:t>
            </a:r>
            <a:endParaRPr lang="de-DE" sz="3200" b="1" u="sng" dirty="0"/>
          </a:p>
        </p:txBody>
      </p:sp>
      <p:sp>
        <p:nvSpPr>
          <p:cNvPr id="4" name="Textfeld 3"/>
          <p:cNvSpPr txBox="1"/>
          <p:nvPr/>
        </p:nvSpPr>
        <p:spPr>
          <a:xfrm>
            <a:off x="689113" y="1939422"/>
            <a:ext cx="1078987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ru-RU" sz="2200" dirty="0"/>
              <a:t>Пожалуйста, убедитесь, что лезвие не слишком </a:t>
            </a:r>
            <a:r>
              <a:rPr lang="ru-RU" sz="2200" dirty="0" smtClean="0"/>
              <a:t>сильно выступает из </a:t>
            </a:r>
            <a:r>
              <a:rPr lang="ru-RU" sz="2200" dirty="0"/>
              <a:t>держателя ножа. Используйте настройки давления и скорости с помощью программного обеспечения</a:t>
            </a:r>
            <a:r>
              <a:rPr lang="ru-RU" sz="2200" dirty="0" smtClean="0"/>
              <a:t>.</a:t>
            </a:r>
            <a:r>
              <a:rPr lang="en-US" sz="2200" dirty="0" smtClean="0"/>
              <a:t> </a:t>
            </a:r>
            <a:r>
              <a:rPr lang="ru-RU" sz="2200" dirty="0"/>
              <a:t>О</a:t>
            </a:r>
            <a:r>
              <a:rPr lang="ru-RU" sz="2200" dirty="0" smtClean="0"/>
              <a:t>братите </a:t>
            </a:r>
            <a:r>
              <a:rPr lang="ru-RU" sz="2200" dirty="0"/>
              <a:t>внимание на </a:t>
            </a:r>
            <a:r>
              <a:rPr lang="ru-RU" sz="2200" dirty="0" smtClean="0"/>
              <a:t>отображение рамки</a:t>
            </a:r>
            <a:r>
              <a:rPr lang="en-US" sz="2200" dirty="0" smtClean="0"/>
              <a:t> </a:t>
            </a:r>
            <a:r>
              <a:rPr lang="ru-RU" sz="2200" dirty="0" smtClean="0"/>
              <a:t>выреза. </a:t>
            </a:r>
            <a:r>
              <a:rPr lang="ru-RU" sz="2200" dirty="0"/>
              <a:t>Для достижения наилучшего результата </a:t>
            </a:r>
            <a:r>
              <a:rPr lang="ru-RU" sz="2200" dirty="0" smtClean="0"/>
              <a:t>«перерез» (</a:t>
            </a:r>
            <a:r>
              <a:rPr lang="en-US" sz="2200" dirty="0" smtClean="0"/>
              <a:t>overcut) </a:t>
            </a:r>
            <a:r>
              <a:rPr lang="ru-RU" sz="2200" dirty="0" smtClean="0"/>
              <a:t>должен </a:t>
            </a:r>
            <a:r>
              <a:rPr lang="ru-RU" sz="2200" dirty="0"/>
              <a:t>быть установлен на «0</a:t>
            </a:r>
            <a:r>
              <a:rPr lang="ru-RU" sz="2200" dirty="0" smtClean="0"/>
              <a:t>».</a:t>
            </a:r>
            <a:endParaRPr lang="en-US" sz="2200" dirty="0" smtClean="0"/>
          </a:p>
          <a:p>
            <a:pPr marL="457200" indent="-457200">
              <a:buAutoNum type="arabicPeriod"/>
            </a:pPr>
            <a:r>
              <a:rPr lang="ru-RU" sz="2200" dirty="0"/>
              <a:t>На дисплее вы можете ввести длину и ширину рулонов. Количество доступных копий указано ниже</a:t>
            </a:r>
            <a:r>
              <a:rPr lang="ru-RU" sz="2200" dirty="0" smtClean="0"/>
              <a:t>.</a:t>
            </a:r>
          </a:p>
          <a:p>
            <a:pPr marL="457200" indent="-457200">
              <a:buAutoNum type="arabicPeriod"/>
            </a:pPr>
            <a:r>
              <a:rPr lang="ru-RU" sz="2200" dirty="0"/>
              <a:t>Пожалуйста, обратите внимание, что ваш </a:t>
            </a:r>
            <a:r>
              <a:rPr lang="ru-RU" sz="2200" dirty="0" smtClean="0"/>
              <a:t>флекс </a:t>
            </a:r>
            <a:r>
              <a:rPr lang="ru-RU" sz="2200" dirty="0"/>
              <a:t>имеет достаточно свободного места для работы (при базовой настройке все </a:t>
            </a:r>
            <a:r>
              <a:rPr lang="ru-RU" sz="2200" dirty="0" smtClean="0"/>
              <a:t>внешние контуры будут вырезаться первыми. Внутренние - </a:t>
            </a:r>
            <a:r>
              <a:rPr lang="ru-RU" sz="2200" dirty="0"/>
              <a:t>автоматически после </a:t>
            </a:r>
            <a:r>
              <a:rPr lang="ru-RU" sz="2200" dirty="0" smtClean="0"/>
              <a:t>внешних)</a:t>
            </a:r>
          </a:p>
          <a:p>
            <a:pPr marL="457200" indent="-457200">
              <a:buAutoNum type="arabicPeriod"/>
            </a:pPr>
            <a:r>
              <a:rPr lang="ru-RU" sz="2200" dirty="0" smtClean="0"/>
              <a:t>Внутренние контуры будут вырезаны дважды</a:t>
            </a:r>
            <a:r>
              <a:rPr lang="de-DE" sz="2200" dirty="0" smtClean="0"/>
              <a:t>, </a:t>
            </a:r>
            <a:r>
              <a:rPr lang="ru-RU" sz="2200" dirty="0" smtClean="0"/>
              <a:t>внешние – один раз</a:t>
            </a:r>
            <a:endParaRPr lang="de-DE" sz="220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1441013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689113" y="1192939"/>
            <a:ext cx="109595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 smtClean="0"/>
              <a:t>Советы</a:t>
            </a:r>
            <a:r>
              <a:rPr lang="de-DE" sz="3200" b="1" u="sng" dirty="0" smtClean="0"/>
              <a:t>:</a:t>
            </a:r>
            <a:endParaRPr lang="de-DE" sz="3200" b="1" u="sng" dirty="0"/>
          </a:p>
        </p:txBody>
      </p:sp>
      <p:sp>
        <p:nvSpPr>
          <p:cNvPr id="4" name="Textfeld 3"/>
          <p:cNvSpPr txBox="1"/>
          <p:nvPr/>
        </p:nvSpPr>
        <p:spPr>
          <a:xfrm>
            <a:off x="623799" y="1843848"/>
            <a:ext cx="109595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ru-RU" sz="2200" dirty="0" smtClean="0"/>
              <a:t>Внешние контуры всегда показаны</a:t>
            </a:r>
            <a:r>
              <a:rPr lang="de-DE" sz="2200" dirty="0" smtClean="0"/>
              <a:t> </a:t>
            </a:r>
            <a:r>
              <a:rPr lang="ru-RU" sz="2200" b="1" dirty="0" smtClean="0"/>
              <a:t>черным </a:t>
            </a:r>
            <a:r>
              <a:rPr lang="ru-RU" sz="2200" dirty="0" smtClean="0"/>
              <a:t>цветом</a:t>
            </a:r>
            <a:r>
              <a:rPr lang="de-DE" sz="2200" dirty="0" smtClean="0"/>
              <a:t>, </a:t>
            </a:r>
            <a:r>
              <a:rPr lang="ru-RU" sz="2200" dirty="0" smtClean="0"/>
              <a:t>внутренние -</a:t>
            </a:r>
            <a:r>
              <a:rPr lang="de-DE" sz="2200" dirty="0" smtClean="0"/>
              <a:t> </a:t>
            </a:r>
            <a:r>
              <a:rPr lang="ru-RU" sz="2200" b="1" dirty="0">
                <a:solidFill>
                  <a:srgbClr val="FF0000"/>
                </a:solidFill>
              </a:rPr>
              <a:t>к</a:t>
            </a:r>
            <a:r>
              <a:rPr lang="ru-RU" sz="2200" b="1" dirty="0" smtClean="0">
                <a:solidFill>
                  <a:srgbClr val="FF0000"/>
                </a:solidFill>
              </a:rPr>
              <a:t>расным</a:t>
            </a:r>
            <a:r>
              <a:rPr lang="de-DE" sz="2200" b="1" dirty="0" smtClean="0">
                <a:solidFill>
                  <a:srgbClr val="FF0000"/>
                </a:solidFill>
              </a:rPr>
              <a:t> </a:t>
            </a:r>
            <a:endParaRPr lang="de-DE" sz="2200" b="1" dirty="0"/>
          </a:p>
          <a:p>
            <a:pPr marL="457200" indent="-457200">
              <a:buAutoNum type="arabicPeriod"/>
            </a:pPr>
            <a:r>
              <a:rPr lang="ru-RU" sz="2200" dirty="0" smtClean="0"/>
              <a:t>Протестируйте ваши настройки и измените их</a:t>
            </a:r>
            <a:r>
              <a:rPr lang="de-DE" sz="2200" dirty="0" smtClean="0"/>
              <a:t>! </a:t>
            </a:r>
            <a:r>
              <a:rPr lang="ru-RU" sz="2200" dirty="0"/>
              <a:t>Необходимые настройки могут различаться в зависимости от типа плоттера и состояния </a:t>
            </a:r>
            <a:r>
              <a:rPr lang="ru-RU" sz="2200" dirty="0" smtClean="0"/>
              <a:t>ножа</a:t>
            </a:r>
            <a:r>
              <a:rPr lang="de-DE" sz="2200" dirty="0" smtClean="0"/>
              <a:t>.</a:t>
            </a:r>
            <a:endParaRPr lang="de-DE" sz="2200" dirty="0"/>
          </a:p>
          <a:p>
            <a:pPr lvl="1"/>
            <a:r>
              <a:rPr lang="ru-RU" sz="2000" b="1" u="sng" dirty="0" smtClean="0"/>
              <a:t>Образец теста вашей резки</a:t>
            </a:r>
            <a:r>
              <a:rPr lang="de-DE" sz="2200" dirty="0" smtClean="0"/>
              <a:t>:</a:t>
            </a:r>
            <a:endParaRPr lang="de-DE" sz="220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13</a:t>
            </a:fld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8887" y="3111690"/>
            <a:ext cx="5271735" cy="2963903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64" t="20867" r="25069" b="36210"/>
          <a:stretch/>
        </p:blipFill>
        <p:spPr bwMode="auto">
          <a:xfrm>
            <a:off x="755535" y="3469820"/>
            <a:ext cx="4865588" cy="2247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741599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827906" y="1696278"/>
            <a:ext cx="10406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«выборка» лишних сегментов</a:t>
            </a:r>
            <a:r>
              <a:rPr lang="de-DE" sz="2800" b="1" u="sng" dirty="0" smtClean="0"/>
              <a:t> </a:t>
            </a:r>
            <a:r>
              <a:rPr lang="de-DE" sz="2800" b="1" u="sng" dirty="0"/>
              <a:t>– </a:t>
            </a:r>
            <a:r>
              <a:rPr lang="ru-RU" sz="2800" b="1" u="sng" dirty="0" smtClean="0"/>
              <a:t>элементарно проста с</a:t>
            </a:r>
            <a:r>
              <a:rPr lang="de-DE" sz="2800" b="1" u="sng" dirty="0" smtClean="0"/>
              <a:t> </a:t>
            </a:r>
            <a:r>
              <a:rPr lang="de-DE" sz="2800" b="1" i="1" u="sng" dirty="0" err="1" smtClean="0"/>
              <a:t>Weed</a:t>
            </a:r>
            <a:r>
              <a:rPr lang="de-DE" sz="2800" b="1" i="1" u="sng" dirty="0" smtClean="0"/>
              <a:t>-Ex</a:t>
            </a:r>
            <a:r>
              <a:rPr lang="ru-RU" sz="2800" dirty="0" smtClean="0"/>
              <a:t>®</a:t>
            </a:r>
            <a:endParaRPr lang="ru-RU" sz="280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14</a:t>
            </a:fld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333" y="2540358"/>
            <a:ext cx="4430168" cy="3084505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684" y="2540358"/>
            <a:ext cx="4112673" cy="308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00727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921790" y="1557485"/>
            <a:ext cx="848532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/>
              <a:t>Ответственность и права собственности:</a:t>
            </a:r>
            <a:endParaRPr lang="de-DE" sz="2000" b="1" u="sng" dirty="0" smtClean="0"/>
          </a:p>
          <a:p>
            <a:endParaRPr lang="ru-RU" sz="2000" dirty="0" smtClean="0"/>
          </a:p>
          <a:p>
            <a:r>
              <a:rPr lang="ru-RU" sz="2000" dirty="0" smtClean="0"/>
              <a:t>Система быстрого раскроя термопленок</a:t>
            </a:r>
            <a:r>
              <a:rPr lang="ru-RU" sz="2000" dirty="0" smtClean="0"/>
              <a:t> </a:t>
            </a:r>
            <a:r>
              <a:rPr lang="ru-RU" sz="2000" b="1" dirty="0" err="1"/>
              <a:t>Weed-Ex</a:t>
            </a:r>
            <a:r>
              <a:rPr lang="ru-RU" sz="2000" dirty="0"/>
              <a:t>, </a:t>
            </a:r>
            <a:r>
              <a:rPr lang="ru-RU" sz="2000" dirty="0" smtClean="0"/>
              <a:t>(как продукт и как технология) </a:t>
            </a:r>
            <a:r>
              <a:rPr lang="ru-RU" sz="2000" dirty="0" smtClean="0"/>
              <a:t>запатентована в</a:t>
            </a:r>
            <a:r>
              <a:rPr lang="ru-RU" sz="2000" dirty="0" smtClean="0"/>
              <a:t> </a:t>
            </a:r>
            <a:r>
              <a:rPr lang="ru-RU" sz="2000" dirty="0"/>
              <a:t>Нидерландах и </a:t>
            </a:r>
            <a:r>
              <a:rPr lang="ru-RU" sz="2000" dirty="0" smtClean="0"/>
              <a:t>Германии. </a:t>
            </a:r>
            <a:r>
              <a:rPr lang="ru-RU" sz="2000" b="1" dirty="0"/>
              <a:t>WITPAC </a:t>
            </a:r>
            <a:r>
              <a:rPr lang="ru-RU" sz="2000" b="1" dirty="0" err="1" smtClean="0"/>
              <a:t>GmbH</a:t>
            </a:r>
            <a:r>
              <a:rPr lang="ru-RU" sz="2000" b="1" dirty="0"/>
              <a:t> </a:t>
            </a:r>
            <a:r>
              <a:rPr lang="ru-RU" sz="2000" dirty="0" smtClean="0"/>
              <a:t>намерена </a:t>
            </a:r>
            <a:r>
              <a:rPr lang="ru-RU" sz="2000" dirty="0"/>
              <a:t>запатентовать этот продукт по всему </a:t>
            </a:r>
            <a:r>
              <a:rPr lang="ru-RU" sz="2000" dirty="0" smtClean="0"/>
              <a:t>миру.</a:t>
            </a:r>
            <a:endParaRPr lang="de-DE" sz="2000" dirty="0" smtClean="0"/>
          </a:p>
          <a:p>
            <a:endParaRPr lang="ru-RU" sz="2000" dirty="0" smtClean="0"/>
          </a:p>
          <a:p>
            <a:endParaRPr lang="de-DE" sz="2000" dirty="0"/>
          </a:p>
          <a:p>
            <a:r>
              <a:rPr lang="de-DE" sz="2000" b="1" dirty="0"/>
              <a:t>WITPAC GmbH</a:t>
            </a:r>
          </a:p>
          <a:p>
            <a:r>
              <a:rPr lang="de-DE" sz="2000" dirty="0"/>
              <a:t>Industrieweg 17 </a:t>
            </a:r>
          </a:p>
          <a:p>
            <a:r>
              <a:rPr lang="de-DE" sz="2000" dirty="0"/>
              <a:t>D-48493 Wettringen</a:t>
            </a:r>
          </a:p>
          <a:p>
            <a:r>
              <a:rPr lang="de-DE" sz="2000" dirty="0">
                <a:hlinkClick r:id="rId2"/>
              </a:rPr>
              <a:t>info@witpac.de</a:t>
            </a:r>
            <a:endParaRPr lang="de-DE" sz="2000" dirty="0"/>
          </a:p>
          <a:p>
            <a:r>
              <a:rPr lang="de-DE" sz="2000" dirty="0">
                <a:hlinkClick r:id="rId3"/>
              </a:rPr>
              <a:t>www.witpac.de</a:t>
            </a:r>
            <a:endParaRPr lang="de-DE" sz="2000" dirty="0"/>
          </a:p>
          <a:p>
            <a:r>
              <a:rPr lang="de-DE" sz="1100" dirty="0"/>
              <a:t>HRB 10932 Amtsgericht </a:t>
            </a:r>
            <a:r>
              <a:rPr lang="de-DE" sz="1100" dirty="0" smtClean="0"/>
              <a:t>Steinfurt</a:t>
            </a:r>
            <a:endParaRPr lang="de-DE" sz="1100" dirty="0"/>
          </a:p>
          <a:p>
            <a:r>
              <a:rPr lang="de-DE" sz="1100" dirty="0" err="1"/>
              <a:t>Ust</a:t>
            </a:r>
            <a:r>
              <a:rPr lang="de-DE" sz="1100" dirty="0"/>
              <a:t>-Id.: DE 300 924 </a:t>
            </a:r>
            <a:r>
              <a:rPr lang="de-DE" sz="1100" dirty="0" smtClean="0"/>
              <a:t>151</a:t>
            </a:r>
            <a:endParaRPr lang="de-DE" sz="110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15</a:t>
            </a:fld>
            <a:endParaRPr lang="de-DE" dirty="0"/>
          </a:p>
        </p:txBody>
      </p:sp>
      <p:sp>
        <p:nvSpPr>
          <p:cNvPr id="4" name="TextBox 3"/>
          <p:cNvSpPr txBox="1"/>
          <p:nvPr/>
        </p:nvSpPr>
        <p:spPr>
          <a:xfrm>
            <a:off x="1542079" y="868502"/>
            <a:ext cx="300667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искусство быстрого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термотрансфера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73079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683</Words>
  <Application>Microsoft Office PowerPoint</Application>
  <PresentationFormat>Произвольный</PresentationFormat>
  <Paragraphs>81</Paragraphs>
  <Slides>15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 Light</vt:lpstr>
      <vt:lpstr>Bell MT</vt:lpstr>
      <vt:lpstr>Calibri</vt:lpstr>
      <vt:lpstr>Arial Black</vt:lpstr>
      <vt:lpstr>Office</vt:lpstr>
      <vt:lpstr>CorelDRAW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WITPAC GmbH</dc:creator>
  <cp:lastModifiedBy>Белоруков Дмитрий</cp:lastModifiedBy>
  <cp:revision>79</cp:revision>
  <cp:lastPrinted>2016-05-19T12:31:48Z</cp:lastPrinted>
  <dcterms:created xsi:type="dcterms:W3CDTF">2016-02-25T14:33:37Z</dcterms:created>
  <dcterms:modified xsi:type="dcterms:W3CDTF">2019-08-06T12:09:46Z</dcterms:modified>
</cp:coreProperties>
</file>